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0"/>
  </p:notesMasterIdLst>
  <p:sldIdLst>
    <p:sldId id="270" r:id="rId2"/>
    <p:sldId id="340" r:id="rId3"/>
    <p:sldId id="339" r:id="rId4"/>
    <p:sldId id="321" r:id="rId5"/>
    <p:sldId id="334" r:id="rId6"/>
    <p:sldId id="341" r:id="rId7"/>
    <p:sldId id="336" r:id="rId8"/>
    <p:sldId id="342" r:id="rId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9" autoAdjust="0"/>
    <p:restoredTop sz="94670" autoAdjust="0"/>
  </p:normalViewPr>
  <p:slideViewPr>
    <p:cSldViewPr>
      <p:cViewPr varScale="1">
        <p:scale>
          <a:sx n="75" d="100"/>
          <a:sy n="75" d="100"/>
        </p:scale>
        <p:origin x="1020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5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5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F827405-A9B3-4B4A-9930-A180EDDE7A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71101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7712948-443C-4768-9018-25D8F0299C08}" type="slidenum">
              <a:rPr lang="en-US" altLang="en-US" smtClean="0"/>
              <a:pPr/>
              <a:t>1</a:t>
            </a:fld>
            <a:endParaRPr lang="en-US" altLang="en-US" smtClean="0"/>
          </a:p>
        </p:txBody>
      </p:sp>
      <p:sp>
        <p:nvSpPr>
          <p:cNvPr id="40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819943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4AF094-CC19-4CC2-B291-03FDBB2E8E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8818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76AC8-3E90-4D77-9153-0A9BE15DFD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4356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627657-1259-4B7B-BBF4-718E8E215B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7431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C28555-26F7-4D30-85B0-89B5702103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6664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963FD-A0B3-478A-82DF-DF606838DF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02280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C7EA10-E60F-4CA9-826E-FADFDFAE9D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0921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48A82-2718-4627-A61F-A3D5223B25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2895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A0D549-18AB-4FA5-B0F7-E32E00953D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1818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14640B-0D6F-45D2-80BE-D39A939A01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5168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9E8778-3E88-4E4D-ACD6-46BB5B7331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1124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FBF7F4-0878-427C-A27D-465DC998B9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6221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FCA20-0A09-4032-96D1-34F1D3381C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2997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A3E2B4-B7CB-4425-862C-F30D4DEE76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8195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C93456-B3FE-49DD-AE97-735F9926C3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9368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8D94F955-6934-4DC7-A58B-2BD44A0B27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hyperlink" Target="http://www.ttk.hu/aktualis-hirek/plasztikus-gyemantok" TargetMode="Externa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hyperlink" Target="https://ttk.elte.hu/content/a-baradla-barlang-bakteriumai-segitik-a-klimakutatast.t.3400" TargetMode="External"/><Relationship Id="rId5" Type="http://schemas.openxmlformats.org/officeDocument/2006/relationships/hyperlink" Target="http://www.ttk.hu/aktualis-hirek/kulonleges-karbonat-kivalaszto-bakteriumok-a-baradla-barlangbol" TargetMode="External"/><Relationship Id="rId4" Type="http://schemas.openxmlformats.org/officeDocument/2006/relationships/hyperlink" Target="https://www.nature.com/articles/s41598-020-65667-w" TargetMode="Externa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ttk.hu/aktualis-hirek/plasztikus-gyemantok" TargetMode="Externa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hyperlink" Target="https://ttk.elte.hu/content/a-baradla-barlang-bakteriumai-segitik-a-klimakutatast.t.3400" TargetMode="External"/><Relationship Id="rId5" Type="http://schemas.openxmlformats.org/officeDocument/2006/relationships/hyperlink" Target="http://www.ttk.hu/aktualis-hirek/kulonleges-karbonat-kivalaszto-bakteriumok-a-baradla-barlangbol" TargetMode="Externa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8"/>
          <p:cNvSpPr txBox="1">
            <a:spLocks noChangeArrowheads="1"/>
          </p:cNvSpPr>
          <p:nvPr/>
        </p:nvSpPr>
        <p:spPr bwMode="auto">
          <a:xfrm>
            <a:off x="85725" y="188913"/>
            <a:ext cx="9056688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</a:rPr>
              <a:t>Karbonát polimorf képződési folyamatok vizsgálata barlangi </a:t>
            </a:r>
            <a:endParaRPr lang="hu-HU" altLang="en-US" sz="2400" b="1">
              <a:solidFill>
                <a:srgbClr val="FFFF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</a:rPr>
              <a:t>képződményeken és mesterséges anyagokon</a:t>
            </a:r>
          </a:p>
        </p:txBody>
      </p:sp>
      <p:sp>
        <p:nvSpPr>
          <p:cNvPr id="3075" name="Text Box 27"/>
          <p:cNvSpPr txBox="1">
            <a:spLocks noChangeArrowheads="1"/>
          </p:cNvSpPr>
          <p:nvPr/>
        </p:nvSpPr>
        <p:spPr bwMode="auto">
          <a:xfrm>
            <a:off x="17463" y="5589588"/>
            <a:ext cx="5491162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en-US" sz="2400">
                <a:solidFill>
                  <a:schemeClr val="bg1"/>
                </a:solidFill>
                <a:latin typeface="Calibri" panose="020F0502020204030204" pitchFamily="34" charset="0"/>
              </a:rPr>
              <a:t>N</a:t>
            </a:r>
            <a:r>
              <a:rPr lang="en-US" altLang="en-US" sz="2400">
                <a:solidFill>
                  <a:schemeClr val="bg1"/>
                </a:solidFill>
                <a:latin typeface="Calibri" panose="020F0502020204030204" pitchFamily="34" charset="0"/>
              </a:rPr>
              <a:t>é</a:t>
            </a:r>
            <a:r>
              <a:rPr lang="hu-HU" altLang="en-US" sz="2400">
                <a:solidFill>
                  <a:schemeClr val="bg1"/>
                </a:solidFill>
                <a:latin typeface="Calibri" panose="020F0502020204030204" pitchFamily="34" charset="0"/>
              </a:rPr>
              <a:t>meth Péter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1600" b="1">
                <a:solidFill>
                  <a:schemeClr val="bg1"/>
                </a:solidFill>
              </a:rPr>
              <a:t>Föld- és Környezettudományi Intézet, Pannon Egyetem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1600" b="1">
                <a:solidFill>
                  <a:schemeClr val="bg1"/>
                </a:solidFill>
              </a:rPr>
              <a:t>Anyag- és Környezetkémiai Intézet, TTK</a:t>
            </a:r>
            <a:r>
              <a:rPr lang="en-US" altLang="en-US" sz="1600" b="1">
                <a:solidFill>
                  <a:schemeClr val="bg1"/>
                </a:solidFill>
              </a:rPr>
              <a:t> </a:t>
            </a:r>
            <a:endParaRPr lang="hu-HU" altLang="en-US" sz="1600" b="1">
              <a:solidFill>
                <a:schemeClr val="bg1"/>
              </a:solidFill>
            </a:endParaRPr>
          </a:p>
        </p:txBody>
      </p:sp>
      <p:sp>
        <p:nvSpPr>
          <p:cNvPr id="3076" name="Text Box 8"/>
          <p:cNvSpPr txBox="1">
            <a:spLocks noChangeArrowheads="1"/>
          </p:cNvSpPr>
          <p:nvPr/>
        </p:nvSpPr>
        <p:spPr bwMode="auto">
          <a:xfrm>
            <a:off x="228600" y="1230313"/>
            <a:ext cx="88074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zh-CN" sz="1800" b="1">
                <a:solidFill>
                  <a:schemeClr val="bg1"/>
                </a:solidFill>
              </a:rPr>
              <a:t>Célkitűzés:</a:t>
            </a:r>
            <a:r>
              <a:rPr lang="hu-HU" altLang="zh-CN" sz="1800">
                <a:solidFill>
                  <a:schemeClr val="bg1"/>
                </a:solidFill>
              </a:rPr>
              <a:t> </a:t>
            </a:r>
            <a:r>
              <a:rPr lang="en-US" altLang="zh-CN" sz="1800">
                <a:solidFill>
                  <a:schemeClr val="bg1"/>
                </a:solidFill>
                <a:ea typeface="宋体" panose="02010600030101010101" pitchFamily="2" charset="-122"/>
              </a:rPr>
              <a:t>B</a:t>
            </a:r>
            <a:r>
              <a:rPr lang="hu-HU" altLang="zh-CN" sz="1800">
                <a:solidFill>
                  <a:schemeClr val="bg1"/>
                </a:solidFill>
              </a:rPr>
              <a:t>arlangi és mesterségesen előállított minták vizsgálatával 1) betekintést </a:t>
            </a:r>
            <a:endParaRPr lang="en-US" altLang="zh-CN" sz="1800">
              <a:solidFill>
                <a:schemeClr val="bg1"/>
              </a:solidFill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zh-CN" sz="1800">
                <a:solidFill>
                  <a:schemeClr val="bg1"/>
                </a:solidFill>
              </a:rPr>
              <a:t>nyerjünk a karbonátok kiválásába és átalakulásába, illetve, hogy 2) felfedjük a </a:t>
            </a:r>
            <a:endParaRPr lang="en-US" altLang="zh-CN" sz="1800">
              <a:solidFill>
                <a:schemeClr val="bg1"/>
              </a:solidFill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zh-CN" sz="1800">
                <a:solidFill>
                  <a:schemeClr val="bg1"/>
                </a:solidFill>
              </a:rPr>
              <a:t>metastabil karbonátok képződéséhez szükséges mikrogeokémiai/mikrobiológiai </a:t>
            </a:r>
            <a:endParaRPr lang="en-US" altLang="zh-CN" sz="1800">
              <a:solidFill>
                <a:schemeClr val="bg1"/>
              </a:solidFill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zh-CN" sz="1800">
                <a:solidFill>
                  <a:schemeClr val="bg1"/>
                </a:solidFill>
              </a:rPr>
              <a:t>környezeti feltételeket, valamint az átkristályosodás és átalakulás következményeit</a:t>
            </a:r>
            <a:r>
              <a:rPr lang="en-US" altLang="zh-CN" sz="1800">
                <a:solidFill>
                  <a:schemeClr val="bg1"/>
                </a:solidFill>
                <a:ea typeface="宋体" panose="02010600030101010101" pitchFamily="2" charset="-122"/>
              </a:rPr>
              <a:t>.</a:t>
            </a:r>
            <a:endParaRPr lang="hu-HU" altLang="zh-CN" sz="1800">
              <a:solidFill>
                <a:schemeClr val="bg1"/>
              </a:solidFill>
            </a:endParaRPr>
          </a:p>
        </p:txBody>
      </p:sp>
      <p:pic>
        <p:nvPicPr>
          <p:cNvPr id="3077" name="Kép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338" y="5467350"/>
            <a:ext cx="1781175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Téglalap 1"/>
          <p:cNvSpPr>
            <a:spLocks noChangeArrowheads="1"/>
          </p:cNvSpPr>
          <p:nvPr/>
        </p:nvSpPr>
        <p:spPr bwMode="auto">
          <a:xfrm>
            <a:off x="4932363" y="6381750"/>
            <a:ext cx="20685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en-US" b="1">
                <a:solidFill>
                  <a:schemeClr val="bg1"/>
                </a:solidFill>
              </a:rPr>
              <a:t>ÚNKP-19-4-PE-4</a:t>
            </a:r>
          </a:p>
        </p:txBody>
      </p:sp>
      <p:pic>
        <p:nvPicPr>
          <p:cNvPr id="3079" name="Kép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636838"/>
            <a:ext cx="3960812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Hang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338"/>
    </mc:Choice>
    <mc:Fallback>
      <p:transition spd="slow" advTm="75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8"/>
          <p:cNvSpPr txBox="1">
            <a:spLocks noChangeArrowheads="1"/>
          </p:cNvSpPr>
          <p:nvPr/>
        </p:nvSpPr>
        <p:spPr bwMode="auto">
          <a:xfrm>
            <a:off x="3478213" y="188913"/>
            <a:ext cx="22717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2400" b="1">
                <a:solidFill>
                  <a:srgbClr val="FFFF00"/>
                </a:solidFill>
              </a:rPr>
              <a:t>Eredmények I</a:t>
            </a:r>
            <a:endParaRPr lang="en-US" altLang="en-US" sz="2400" b="1">
              <a:solidFill>
                <a:srgbClr val="FFFF00"/>
              </a:solidFill>
            </a:endParaRPr>
          </a:p>
        </p:txBody>
      </p:sp>
      <p:sp>
        <p:nvSpPr>
          <p:cNvPr id="6147" name="Text Box 7"/>
          <p:cNvSpPr txBox="1">
            <a:spLocks noChangeArrowheads="1"/>
          </p:cNvSpPr>
          <p:nvPr/>
        </p:nvSpPr>
        <p:spPr bwMode="auto">
          <a:xfrm>
            <a:off x="107950" y="736600"/>
            <a:ext cx="73898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zh-CN" sz="1800" b="1">
                <a:solidFill>
                  <a:schemeClr val="bg1"/>
                </a:solidFill>
              </a:rPr>
              <a:t>Amorf kalcium-karbonátot előállító barlangi baktériumok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zh-CN" sz="1800" b="1">
              <a:solidFill>
                <a:schemeClr val="bg1"/>
              </a:solidFill>
            </a:endParaRPr>
          </a:p>
        </p:txBody>
      </p:sp>
      <p:sp>
        <p:nvSpPr>
          <p:cNvPr id="6148" name="Téglalap 7"/>
          <p:cNvSpPr>
            <a:spLocks noChangeArrowheads="1"/>
          </p:cNvSpPr>
          <p:nvPr/>
        </p:nvSpPr>
        <p:spPr bwMode="auto">
          <a:xfrm>
            <a:off x="0" y="6021388"/>
            <a:ext cx="7643813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1200">
                <a:solidFill>
                  <a:schemeClr val="bg1"/>
                </a:solidFill>
              </a:rPr>
              <a:t>Enyedi N.T., Makk J., Kótai L., Berényi B., Klébert Sz.,Sebestyén Z., Molnár Zs., Borsodi A.K., Leél-Őssy Sz., </a:t>
            </a:r>
          </a:p>
          <a:p>
            <a:r>
              <a:rPr lang="hu-HU" altLang="hu-HU" sz="1200">
                <a:solidFill>
                  <a:schemeClr val="bg1"/>
                </a:solidFill>
              </a:rPr>
              <a:t>Demény A., </a:t>
            </a:r>
            <a:r>
              <a:rPr lang="hu-HU" altLang="hu-HU" sz="1200" b="1">
                <a:solidFill>
                  <a:schemeClr val="bg1"/>
                </a:solidFill>
              </a:rPr>
              <a:t>Németh P. (2020) </a:t>
            </a:r>
            <a:r>
              <a:rPr lang="hu-HU" altLang="hu-HU" sz="1200">
                <a:solidFill>
                  <a:schemeClr val="bg1"/>
                </a:solidFill>
              </a:rPr>
              <a:t>Cave bacteria-induced amorphous calcium carbonate formation.</a:t>
            </a:r>
          </a:p>
          <a:p>
            <a:r>
              <a:rPr lang="hu-HU" altLang="hu-HU" sz="1200">
                <a:solidFill>
                  <a:schemeClr val="bg1"/>
                </a:solidFill>
              </a:rPr>
              <a:t>Scientific Reports 10: 8696, https://www.nature.com/articles/s41598-020-65667-w</a:t>
            </a:r>
          </a:p>
        </p:txBody>
      </p:sp>
      <p:pic>
        <p:nvPicPr>
          <p:cNvPr id="614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1196975"/>
            <a:ext cx="7126287" cy="454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Kép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745163"/>
            <a:ext cx="1493837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489"/>
    </mc:Choice>
    <mc:Fallback>
      <p:transition spd="slow" advTm="134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39913"/>
            <a:ext cx="5688012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églalap 4"/>
          <p:cNvSpPr>
            <a:spLocks noChangeArrowheads="1"/>
          </p:cNvSpPr>
          <p:nvPr/>
        </p:nvSpPr>
        <p:spPr bwMode="auto">
          <a:xfrm>
            <a:off x="179388" y="1412875"/>
            <a:ext cx="69135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zh-CN" sz="1400" b="1">
                <a:solidFill>
                  <a:schemeClr val="bg1"/>
                </a:solidFill>
              </a:rPr>
              <a:t>Ikait (CaCO3*6H2O) </a:t>
            </a:r>
            <a:r>
              <a:rPr lang="en-US" altLang="zh-CN" sz="1400" b="1">
                <a:solidFill>
                  <a:schemeClr val="bg1"/>
                </a:solidFill>
                <a:ea typeface="宋体" panose="02010600030101010101" pitchFamily="2" charset="-122"/>
              </a:rPr>
              <a:t>el</a:t>
            </a:r>
            <a:r>
              <a:rPr lang="hu-HU" altLang="zh-CN" sz="1400" b="1">
                <a:solidFill>
                  <a:schemeClr val="bg1"/>
                </a:solidFill>
              </a:rPr>
              <a:t>őállítása, jellemzése és átalakulásának vizsgálata.</a:t>
            </a:r>
          </a:p>
        </p:txBody>
      </p:sp>
      <p:sp>
        <p:nvSpPr>
          <p:cNvPr id="7172" name="Text Box 8"/>
          <p:cNvSpPr txBox="1">
            <a:spLocks noChangeArrowheads="1"/>
          </p:cNvSpPr>
          <p:nvPr/>
        </p:nvSpPr>
        <p:spPr bwMode="auto">
          <a:xfrm>
            <a:off x="3478213" y="188913"/>
            <a:ext cx="22717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2400" b="1">
                <a:solidFill>
                  <a:srgbClr val="FFFF00"/>
                </a:solidFill>
              </a:rPr>
              <a:t>Eredmények II</a:t>
            </a:r>
            <a:endParaRPr lang="en-US" altLang="en-US" sz="2400" b="1">
              <a:solidFill>
                <a:srgbClr val="FFFF00"/>
              </a:solidFill>
            </a:endParaRPr>
          </a:p>
        </p:txBody>
      </p:sp>
      <p:pic>
        <p:nvPicPr>
          <p:cNvPr id="7173" name="Kép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836738"/>
            <a:ext cx="3887788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églalap 7"/>
          <p:cNvSpPr>
            <a:spLocks noChangeArrowheads="1"/>
          </p:cNvSpPr>
          <p:nvPr/>
        </p:nvSpPr>
        <p:spPr bwMode="auto">
          <a:xfrm>
            <a:off x="179388" y="6237288"/>
            <a:ext cx="6537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zh-CN" b="1">
                <a:solidFill>
                  <a:schemeClr val="bg1"/>
                </a:solidFill>
              </a:rPr>
              <a:t>Lázár Anett (negyed éves hallgató) diplomamunka témája.</a:t>
            </a:r>
          </a:p>
        </p:txBody>
      </p:sp>
      <p:sp>
        <p:nvSpPr>
          <p:cNvPr id="7175" name="Téglalap 8"/>
          <p:cNvSpPr>
            <a:spLocks noChangeArrowheads="1"/>
          </p:cNvSpPr>
          <p:nvPr/>
        </p:nvSpPr>
        <p:spPr bwMode="auto">
          <a:xfrm>
            <a:off x="5867400" y="4221163"/>
            <a:ext cx="31686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zh-CN" sz="1600" b="1">
                <a:solidFill>
                  <a:schemeClr val="bg1"/>
                </a:solidFill>
              </a:rPr>
              <a:t>Ikait röntgen-pordiffrakciós felvétele</a:t>
            </a:r>
          </a:p>
        </p:txBody>
      </p:sp>
      <p:pic>
        <p:nvPicPr>
          <p:cNvPr id="7176" name="Kép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338" y="5467350"/>
            <a:ext cx="1781175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80" name="Group 12"/>
          <p:cNvGrpSpPr>
            <a:grpSpLocks/>
          </p:cNvGrpSpPr>
          <p:nvPr/>
        </p:nvGrpSpPr>
        <p:grpSpPr bwMode="auto">
          <a:xfrm>
            <a:off x="6732588" y="1190625"/>
            <a:ext cx="2017712" cy="438150"/>
            <a:chOff x="3969" y="618"/>
            <a:chExt cx="1271" cy="276"/>
          </a:xfrm>
        </p:grpSpPr>
        <p:sp>
          <p:nvSpPr>
            <p:cNvPr id="7178" name="Téglalap 4"/>
            <p:cNvSpPr>
              <a:spLocks noChangeArrowheads="1"/>
            </p:cNvSpPr>
            <p:nvPr/>
          </p:nvSpPr>
          <p:spPr bwMode="auto">
            <a:xfrm>
              <a:off x="3969" y="663"/>
              <a:ext cx="127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hu-HU" altLang="zh-CN" b="1">
                  <a:solidFill>
                    <a:schemeClr val="bg1"/>
                  </a:solidFill>
                </a:rPr>
                <a:t>5 C alatt stabil!</a:t>
              </a:r>
            </a:p>
          </p:txBody>
        </p:sp>
        <p:sp>
          <p:nvSpPr>
            <p:cNvPr id="7179" name="Text Box 11"/>
            <p:cNvSpPr txBox="1">
              <a:spLocks noChangeArrowheads="1"/>
            </p:cNvSpPr>
            <p:nvPr/>
          </p:nvSpPr>
          <p:spPr bwMode="auto">
            <a:xfrm>
              <a:off x="4063" y="618"/>
              <a:ext cx="17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u-HU" altLang="hu-HU" sz="1400">
                  <a:solidFill>
                    <a:schemeClr val="bg1"/>
                  </a:solidFill>
                </a:rPr>
                <a:t>o</a:t>
              </a:r>
              <a:endParaRPr lang="en-US" altLang="hu-HU" sz="1400">
                <a:solidFill>
                  <a:schemeClr val="bg1"/>
                </a:solidFill>
              </a:endParaRPr>
            </a:p>
          </p:txBody>
        </p:sp>
      </p:grpSp>
      <p:sp>
        <p:nvSpPr>
          <p:cNvPr id="7181" name="Téglalap 7"/>
          <p:cNvSpPr>
            <a:spLocks noChangeArrowheads="1"/>
          </p:cNvSpPr>
          <p:nvPr/>
        </p:nvSpPr>
        <p:spPr bwMode="auto">
          <a:xfrm>
            <a:off x="179388" y="908050"/>
            <a:ext cx="4603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b="1">
                <a:solidFill>
                  <a:schemeClr val="bg1"/>
                </a:solidFill>
                <a:ea typeface="宋体" panose="02010600030101010101" pitchFamily="2" charset="-122"/>
              </a:rPr>
              <a:t>Kriog</a:t>
            </a:r>
            <a:r>
              <a:rPr lang="hu-HU" altLang="zh-CN" b="1">
                <a:solidFill>
                  <a:schemeClr val="bg1"/>
                </a:solidFill>
              </a:rPr>
              <a:t>én karbonátképződés és átalakulás</a:t>
            </a:r>
          </a:p>
        </p:txBody>
      </p:sp>
      <p:pic>
        <p:nvPicPr>
          <p:cNvPr id="2" name="Hang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095"/>
    </mc:Choice>
    <mc:Fallback>
      <p:transition spd="slow" advTm="116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ím 1"/>
          <p:cNvSpPr>
            <a:spLocks/>
          </p:cNvSpPr>
          <p:nvPr/>
        </p:nvSpPr>
        <p:spPr bwMode="auto">
          <a:xfrm>
            <a:off x="500063" y="15875"/>
            <a:ext cx="8229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hu-HU" altLang="hu-HU" sz="2000" b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8195" name="Text Box 8"/>
          <p:cNvSpPr txBox="1">
            <a:spLocks noChangeArrowheads="1"/>
          </p:cNvSpPr>
          <p:nvPr/>
        </p:nvSpPr>
        <p:spPr bwMode="auto">
          <a:xfrm>
            <a:off x="160338" y="217488"/>
            <a:ext cx="8701087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2400" b="1">
                <a:solidFill>
                  <a:srgbClr val="FFFF00"/>
                </a:solidFill>
              </a:rPr>
              <a:t>Megjelent és elfogadott cikkek/absztraktok és híranyagok</a:t>
            </a:r>
            <a:endParaRPr lang="en-US" altLang="en-US" sz="2400" b="1">
              <a:solidFill>
                <a:srgbClr val="FFFF00"/>
              </a:solidFill>
            </a:endParaRPr>
          </a:p>
        </p:txBody>
      </p:sp>
      <p:sp>
        <p:nvSpPr>
          <p:cNvPr id="8196" name="Téglalap 21"/>
          <p:cNvSpPr>
            <a:spLocks noChangeArrowheads="1"/>
          </p:cNvSpPr>
          <p:nvPr/>
        </p:nvSpPr>
        <p:spPr bwMode="auto">
          <a:xfrm>
            <a:off x="87313" y="882650"/>
            <a:ext cx="864235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1400">
                <a:solidFill>
                  <a:schemeClr val="bg1"/>
                </a:solidFill>
              </a:rPr>
              <a:t>Cikkek</a:t>
            </a:r>
          </a:p>
          <a:p>
            <a:r>
              <a:rPr lang="hu-HU" altLang="hu-HU" sz="1400">
                <a:solidFill>
                  <a:schemeClr val="bg1"/>
                </a:solidFill>
              </a:rPr>
              <a:t>1. Enyedi N.T., Makk J., Kótai L., Berényi B., Klébert Sz.,Sebestyén Z., Molnár Zs., Borsodi A.K., Leél-Őssy Sz., Demény A., </a:t>
            </a:r>
            <a:r>
              <a:rPr lang="hu-HU" altLang="hu-HU" sz="1400" b="1">
                <a:solidFill>
                  <a:schemeClr val="bg1"/>
                </a:solidFill>
              </a:rPr>
              <a:t>Németh P. (2020) </a:t>
            </a:r>
            <a:r>
              <a:rPr lang="hu-HU" altLang="hu-HU" sz="1400">
                <a:solidFill>
                  <a:schemeClr val="bg1"/>
                </a:solidFill>
              </a:rPr>
              <a:t>Cave bacteria-induced amorphous calcium carbonate formation. </a:t>
            </a:r>
            <a:r>
              <a:rPr lang="hu-HU" altLang="hu-HU" sz="1400" b="1">
                <a:solidFill>
                  <a:schemeClr val="bg1"/>
                </a:solidFill>
              </a:rPr>
              <a:t>Scientific Reports </a:t>
            </a:r>
            <a:r>
              <a:rPr lang="hu-HU" altLang="hu-HU" sz="1400">
                <a:solidFill>
                  <a:schemeClr val="bg1"/>
                </a:solidFill>
              </a:rPr>
              <a:t>10: 8696, </a:t>
            </a:r>
            <a:r>
              <a:rPr lang="hu-HU" altLang="hu-HU" sz="1400">
                <a:solidFill>
                  <a:schemeClr val="bg1"/>
                </a:solidFill>
                <a:hlinkClick r:id="rId4"/>
              </a:rPr>
              <a:t>https://www.nature.com/articles/s41598-020-65667-w</a:t>
            </a:r>
            <a:endParaRPr lang="hu-HU" altLang="hu-HU" sz="1400">
              <a:solidFill>
                <a:schemeClr val="bg1"/>
              </a:solidFill>
            </a:endParaRPr>
          </a:p>
          <a:p>
            <a:endParaRPr lang="hu-HU" altLang="hu-HU" sz="1400">
              <a:solidFill>
                <a:schemeClr val="bg1"/>
              </a:solidFill>
            </a:endParaRPr>
          </a:p>
          <a:p>
            <a:r>
              <a:rPr lang="hu-HU" altLang="hu-HU" sz="1400">
                <a:solidFill>
                  <a:schemeClr val="bg1"/>
                </a:solidFill>
              </a:rPr>
              <a:t>2. </a:t>
            </a:r>
            <a:r>
              <a:rPr lang="hu-HU" altLang="hu-HU" sz="1400" b="1">
                <a:solidFill>
                  <a:schemeClr val="bg1"/>
                </a:solidFill>
              </a:rPr>
              <a:t>Németh P,</a:t>
            </a:r>
            <a:r>
              <a:rPr lang="hu-HU" altLang="hu-HU" sz="1400">
                <a:solidFill>
                  <a:schemeClr val="bg1"/>
                </a:solidFill>
              </a:rPr>
              <a:t> McColl K, Murri M, Smith RL, Garvie LAJ, Alvaro M, Pécz B, Jones AP, Corà F, Salzmann CG, McMillan PF: Diamond-graphene composite nanostructures. </a:t>
            </a:r>
            <a:r>
              <a:rPr lang="hu-HU" altLang="hu-HU" sz="1400" b="1">
                <a:solidFill>
                  <a:schemeClr val="bg1"/>
                </a:solidFill>
              </a:rPr>
              <a:t>Nano Letters</a:t>
            </a:r>
            <a:r>
              <a:rPr lang="hu-HU" altLang="hu-HU" sz="1400">
                <a:solidFill>
                  <a:schemeClr val="bg1"/>
                </a:solidFill>
              </a:rPr>
              <a:t>, 2020, 5, 3611–3619.</a:t>
            </a:r>
          </a:p>
          <a:p>
            <a:endParaRPr lang="hu-HU" altLang="hu-HU" sz="1400">
              <a:solidFill>
                <a:schemeClr val="bg1"/>
              </a:solidFill>
            </a:endParaRPr>
          </a:p>
          <a:p>
            <a:r>
              <a:rPr lang="hu-HU" altLang="hu-HU" sz="1400">
                <a:solidFill>
                  <a:schemeClr val="bg1"/>
                </a:solidFill>
              </a:rPr>
              <a:t>3. </a:t>
            </a:r>
            <a:r>
              <a:rPr lang="hu-HU" altLang="hu-HU" sz="1400" b="1">
                <a:solidFill>
                  <a:schemeClr val="bg1"/>
                </a:solidFill>
              </a:rPr>
              <a:t>Németh P., </a:t>
            </a:r>
            <a:r>
              <a:rPr lang="hu-HU" altLang="hu-HU" sz="1400">
                <a:solidFill>
                  <a:schemeClr val="bg1"/>
                </a:solidFill>
              </a:rPr>
              <a:t>McColl K,, Garvie LAJ, Murri M, Salzmann CG, McMillan PF: Complex nanostructures in diamond. </a:t>
            </a:r>
            <a:r>
              <a:rPr lang="hu-HU" altLang="hu-HU" sz="1400" b="1">
                <a:solidFill>
                  <a:schemeClr val="bg1"/>
                </a:solidFill>
              </a:rPr>
              <a:t>Nature Materials </a:t>
            </a:r>
            <a:r>
              <a:rPr lang="hu-HU" altLang="hu-HU" sz="1400">
                <a:solidFill>
                  <a:schemeClr val="bg1"/>
                </a:solidFill>
              </a:rPr>
              <a:t>(elfogadva 2020.06.12).</a:t>
            </a:r>
          </a:p>
        </p:txBody>
      </p:sp>
      <p:sp>
        <p:nvSpPr>
          <p:cNvPr id="8197" name="Téglalap 24"/>
          <p:cNvSpPr>
            <a:spLocks noChangeArrowheads="1"/>
          </p:cNvSpPr>
          <p:nvPr/>
        </p:nvSpPr>
        <p:spPr bwMode="auto">
          <a:xfrm>
            <a:off x="0" y="3284538"/>
            <a:ext cx="872807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zh-CN" sz="1400">
                <a:solidFill>
                  <a:schemeClr val="bg1"/>
                </a:solidFill>
              </a:rPr>
              <a:t>Absztrakt és konferencia:</a:t>
            </a:r>
          </a:p>
          <a:p>
            <a:r>
              <a:rPr lang="hu-HU" altLang="zh-CN" sz="1400" b="1">
                <a:solidFill>
                  <a:schemeClr val="bg1"/>
                </a:solidFill>
              </a:rPr>
              <a:t>1. Németh P.,</a:t>
            </a:r>
            <a:r>
              <a:rPr lang="hu-HU" altLang="zh-CN" sz="1400">
                <a:solidFill>
                  <a:schemeClr val="bg1"/>
                </a:solidFill>
              </a:rPr>
              <a:t> Töchterle P, Dublyansky Y., Stalder R., Spötl C. Nanoikrek és szerkezeti rendezetlenség kriogén barlangi kalcitokban. Magyar Mikroszkópos társaság éves konferenciája  2020. május (elhalasztva)</a:t>
            </a:r>
          </a:p>
          <a:p>
            <a:r>
              <a:rPr lang="hu-HU" altLang="zh-CN" sz="1400">
                <a:solidFill>
                  <a:schemeClr val="bg1"/>
                </a:solidFill>
              </a:rPr>
              <a:t>2. Berényi B., Kótai L., Enyedi. N.T., Makk J., Domján A., Trif L., Szieberth D., Molnár Zs, Klébert Sz., Sebestyén Z., Sajó I. </a:t>
            </a:r>
            <a:r>
              <a:rPr lang="hu-HU" altLang="zh-CN" sz="1400" b="1">
                <a:solidFill>
                  <a:schemeClr val="bg1"/>
                </a:solidFill>
              </a:rPr>
              <a:t>Németh P.</a:t>
            </a:r>
            <a:r>
              <a:rPr lang="hu-HU" altLang="zh-CN" sz="1400">
                <a:solidFill>
                  <a:schemeClr val="bg1"/>
                </a:solidFill>
              </a:rPr>
              <a:t>: Milyen anyagból alakulnak ki a kristályos karbonátok? 15. Téli</a:t>
            </a:r>
          </a:p>
          <a:p>
            <a:r>
              <a:rPr lang="hu-HU" altLang="zh-CN" sz="1400">
                <a:solidFill>
                  <a:schemeClr val="bg1"/>
                </a:solidFill>
              </a:rPr>
              <a:t>Ásványtudomány Iskola Konferencia, Veszprém, 2020 január 17-18.</a:t>
            </a:r>
          </a:p>
        </p:txBody>
      </p:sp>
      <p:sp>
        <p:nvSpPr>
          <p:cNvPr id="8198" name="Téglalap 26"/>
          <p:cNvSpPr>
            <a:spLocks noChangeArrowheads="1"/>
          </p:cNvSpPr>
          <p:nvPr/>
        </p:nvSpPr>
        <p:spPr bwMode="auto">
          <a:xfrm>
            <a:off x="44450" y="4868863"/>
            <a:ext cx="872807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zh-CN" sz="1400" b="1">
                <a:solidFill>
                  <a:schemeClr val="bg1"/>
                </a:solidFill>
              </a:rPr>
              <a:t>Ismeretterjesztő híranyagok:</a:t>
            </a:r>
          </a:p>
          <a:p>
            <a:r>
              <a:rPr lang="hu-HU" altLang="zh-CN" sz="1400" b="1">
                <a:solidFill>
                  <a:schemeClr val="bg1"/>
                </a:solidFill>
              </a:rPr>
              <a:t>1a. Különleges karbonát-kiválasztó baktériumok a Baradla-barlangból; TTK honlap:</a:t>
            </a:r>
          </a:p>
          <a:p>
            <a:r>
              <a:rPr lang="hu-HU" altLang="zh-CN" sz="1400" b="1">
                <a:solidFill>
                  <a:schemeClr val="bg1"/>
                </a:solidFill>
              </a:rPr>
              <a:t> </a:t>
            </a:r>
            <a:r>
              <a:rPr lang="hu-HU" altLang="hu-HU" sz="1400">
                <a:hlinkClick r:id="rId5"/>
              </a:rPr>
              <a:t>http://www.ttk.hu/aktualis-hirek/kulonleges-karbonat-kivalaszto-bakteriumok-a-baradla-barlangbol</a:t>
            </a:r>
            <a:endParaRPr lang="hu-HU" altLang="hu-HU" sz="1400"/>
          </a:p>
          <a:p>
            <a:r>
              <a:rPr lang="hu-HU" altLang="zh-CN" sz="1400" b="1">
                <a:solidFill>
                  <a:schemeClr val="bg1"/>
                </a:solidFill>
              </a:rPr>
              <a:t>1a. A Baradla-barlang baktériumai segítik a klímakutatást; ELTE honlap:</a:t>
            </a:r>
          </a:p>
          <a:p>
            <a:r>
              <a:rPr lang="hu-HU" altLang="hu-HU" sz="1400">
                <a:hlinkClick r:id="rId6"/>
              </a:rPr>
              <a:t>https://ttk.elte.hu/content/a-baradla-barlang-bakteriumai-segitik-a-klimakutatast.t.3400</a:t>
            </a:r>
            <a:endParaRPr lang="hu-HU" altLang="hu-HU" sz="1400"/>
          </a:p>
          <a:p>
            <a:endParaRPr lang="hu-HU" altLang="hu-HU" sz="1400"/>
          </a:p>
          <a:p>
            <a:r>
              <a:rPr lang="hu-HU" altLang="zh-CN" sz="1400" b="1">
                <a:solidFill>
                  <a:schemeClr val="bg1"/>
                </a:solidFill>
              </a:rPr>
              <a:t>2. Plasztikus gyémántok; TTK honlap:</a:t>
            </a:r>
          </a:p>
          <a:p>
            <a:r>
              <a:rPr lang="hu-HU" altLang="hu-HU" sz="1400"/>
              <a:t>)</a:t>
            </a:r>
            <a:r>
              <a:rPr lang="hu-HU" altLang="zh-CN" sz="1400" b="1">
                <a:solidFill>
                  <a:schemeClr val="bg1"/>
                </a:solidFill>
              </a:rPr>
              <a:t> </a:t>
            </a:r>
            <a:r>
              <a:rPr lang="hu-HU" altLang="hu-HU" sz="1400">
                <a:hlinkClick r:id="rId7"/>
              </a:rPr>
              <a:t>http://www.ttk.hu/aktualis-hirek/plasztikus-gyemantok</a:t>
            </a:r>
            <a:endParaRPr lang="hu-HU" altLang="zh-CN" sz="1400" b="1">
              <a:solidFill>
                <a:schemeClr val="bg1"/>
              </a:solidFill>
            </a:endParaRPr>
          </a:p>
        </p:txBody>
      </p:sp>
      <p:pic>
        <p:nvPicPr>
          <p:cNvPr id="8199" name="Kép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5632450"/>
            <a:ext cx="161925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ang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585"/>
    </mc:Choice>
    <mc:Fallback>
      <p:transition spd="slow" advTm="81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8"/>
          <p:cNvSpPr txBox="1">
            <a:spLocks noChangeArrowheads="1"/>
          </p:cNvSpPr>
          <p:nvPr/>
        </p:nvSpPr>
        <p:spPr bwMode="auto">
          <a:xfrm>
            <a:off x="2767013" y="217488"/>
            <a:ext cx="3487737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2400" b="1">
                <a:solidFill>
                  <a:srgbClr val="FFFF00"/>
                </a:solidFill>
              </a:rPr>
              <a:t>Vállalások bemutatása</a:t>
            </a:r>
            <a:endParaRPr lang="en-US" altLang="en-US" sz="2400" b="1">
              <a:solidFill>
                <a:srgbClr val="FFFF00"/>
              </a:solidFill>
            </a:endParaRPr>
          </a:p>
        </p:txBody>
      </p:sp>
      <p:sp>
        <p:nvSpPr>
          <p:cNvPr id="9219" name="Téglalap 3"/>
          <p:cNvSpPr>
            <a:spLocks noChangeArrowheads="1"/>
          </p:cNvSpPr>
          <p:nvPr/>
        </p:nvSpPr>
        <p:spPr bwMode="auto">
          <a:xfrm>
            <a:off x="179388" y="3573463"/>
            <a:ext cx="8856662" cy="255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altLang="hu-HU">
                <a:solidFill>
                  <a:schemeClr val="bg1"/>
                </a:solidFill>
                <a:latin typeface="Verdana" panose="020B0604030504040204" pitchFamily="34" charset="0"/>
              </a:rPr>
              <a:t>3. legalább 3 alkalmas, alkalmanként 90 percre kiterjedő szakkollégiumi vagy más oktatási kurzus megtartása a fogadó felsőoktatási intézmény hallgatói részére.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altLang="hu-HU">
                <a:solidFill>
                  <a:srgbClr val="FFFF00"/>
                </a:solidFill>
                <a:latin typeface="Verdana" panose="020B0604030504040204" pitchFamily="34" charset="0"/>
              </a:rPr>
              <a:t>Angol nyelvű 2*90 perces rövid kurzus (Pri</a:t>
            </a:r>
            <a:r>
              <a:rPr lang="en-US" altLang="hu-HU">
                <a:solidFill>
                  <a:srgbClr val="FFFF00"/>
                </a:solidFill>
                <a:latin typeface="Verdana" panose="020B0604030504040204" pitchFamily="34" charset="0"/>
              </a:rPr>
              <a:t>n</a:t>
            </a:r>
            <a:r>
              <a:rPr lang="hu-HU" altLang="hu-HU">
                <a:solidFill>
                  <a:srgbClr val="FFFF00"/>
                </a:solidFill>
                <a:latin typeface="Verdana" panose="020B0604030504040204" pitchFamily="34" charset="0"/>
              </a:rPr>
              <a:t>ciples of TEM I and II)</a:t>
            </a:r>
            <a:r>
              <a:rPr lang="hu-HU" altLang="hu-HU">
                <a:solidFill>
                  <a:srgbClr val="FFFF00"/>
                </a:solidFill>
              </a:rPr>
              <a:t> </a:t>
            </a:r>
            <a:r>
              <a:rPr lang="hu-HU" altLang="hu-HU">
                <a:solidFill>
                  <a:srgbClr val="FFFF00"/>
                </a:solidFill>
                <a:latin typeface="Verdana" panose="020B0604030504040204" pitchFamily="34" charset="0"/>
              </a:rPr>
              <a:t>8 fő részvételével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altLang="hu-HU">
                <a:solidFill>
                  <a:srgbClr val="FFFF00"/>
                </a:solidFill>
                <a:latin typeface="Verdana" panose="020B0604030504040204" pitchFamily="34" charset="0"/>
              </a:rPr>
              <a:t>Angol nyelvű 2*90 perces gyakorlat (Practice of TEM I and II) 8 fő részvételével </a:t>
            </a:r>
          </a:p>
        </p:txBody>
      </p:sp>
      <p:pic>
        <p:nvPicPr>
          <p:cNvPr id="9222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900738"/>
            <a:ext cx="1474787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églalap 3"/>
          <p:cNvSpPr>
            <a:spLocks noChangeArrowheads="1"/>
          </p:cNvSpPr>
          <p:nvPr/>
        </p:nvSpPr>
        <p:spPr bwMode="auto">
          <a:xfrm>
            <a:off x="179388" y="981075"/>
            <a:ext cx="8856662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altLang="hu-HU">
                <a:solidFill>
                  <a:schemeClr val="bg1"/>
                </a:solidFill>
                <a:latin typeface="Verdana" panose="020B0604030504040204" pitchFamily="34" charset="0"/>
              </a:rPr>
              <a:t>2. a kutatás elméleti/nemzetközi szakirodalmat összefoglaló részének leírása és annak igazolható módon történő megvitatása mesterképzésben (vagy osztatlan képzésben)/doktori képzésben résztvevő hallgatóval/doktorjelölttel egy kutatói szeminárium keretében;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altLang="hu-HU">
                <a:solidFill>
                  <a:srgbClr val="FFFF00"/>
                </a:solidFill>
                <a:latin typeface="Verdana" panose="020B0604030504040204" pitchFamily="34" charset="0"/>
              </a:rPr>
              <a:t>An</a:t>
            </a:r>
            <a:r>
              <a:rPr lang="hu-HU" altLang="hu-HU">
                <a:solidFill>
                  <a:srgbClr val="FFFF00"/>
                </a:solidFill>
                <a:latin typeface="Verdana" panose="020B0604030504040204" pitchFamily="34" charset="0"/>
              </a:rPr>
              <a:t>yagot Lázár Anettel áttekintettük és megvitattuk. </a:t>
            </a:r>
          </a:p>
        </p:txBody>
      </p:sp>
      <p:pic>
        <p:nvPicPr>
          <p:cNvPr id="2" name="Hang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587"/>
    </mc:Choice>
    <mc:Fallback>
      <p:transition spd="slow" advTm="44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églalap 4"/>
          <p:cNvSpPr>
            <a:spLocks noChangeArrowheads="1"/>
          </p:cNvSpPr>
          <p:nvPr/>
        </p:nvSpPr>
        <p:spPr bwMode="auto">
          <a:xfrm>
            <a:off x="250825" y="4292600"/>
            <a:ext cx="820737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zh-CN" sz="1600">
                <a:solidFill>
                  <a:srgbClr val="FFFF00"/>
                </a:solidFill>
              </a:rPr>
              <a:t>1 Németh P., Töchterle P, Dublyansky Y., Stalder R., Spötl C. Nanoikrek és szerkezeti rendezetlenség kriogén barlangi kalcitokban. </a:t>
            </a:r>
          </a:p>
          <a:p>
            <a:r>
              <a:rPr lang="hu-HU" altLang="zh-CN" sz="1600">
                <a:solidFill>
                  <a:srgbClr val="FFFF00"/>
                </a:solidFill>
              </a:rPr>
              <a:t>Magyar Mikroszkópos társaság éves konferenciája  2020. május (elhalasztva).</a:t>
            </a:r>
          </a:p>
          <a:p>
            <a:r>
              <a:rPr lang="hu-HU" altLang="zh-CN" sz="1600">
                <a:solidFill>
                  <a:srgbClr val="FFFF00"/>
                </a:solidFill>
              </a:rPr>
              <a:t>2. Berényi B., Kótai L., Enyedi. N.T., Makk J., Domján A., Trif L., Szieberth D., Molnár Zs,</a:t>
            </a:r>
            <a:r>
              <a:rPr lang="hu-HU" altLang="zh-CN" sz="1600">
                <a:solidFill>
                  <a:schemeClr val="bg1"/>
                </a:solidFill>
              </a:rPr>
              <a:t> </a:t>
            </a:r>
            <a:r>
              <a:rPr lang="hu-HU" altLang="zh-CN" sz="1600">
                <a:solidFill>
                  <a:srgbClr val="FFFF00"/>
                </a:solidFill>
              </a:rPr>
              <a:t>Klébert Sz., Sebestyén Z., Sajó I. Németh P.: Milyen anyagból alakulnak ki a kristályos karbonátok? 15. Téli Ásványtudomány Iskola Konferencia, </a:t>
            </a:r>
          </a:p>
          <a:p>
            <a:r>
              <a:rPr lang="hu-HU" altLang="zh-CN" sz="1600">
                <a:solidFill>
                  <a:srgbClr val="FFFF00"/>
                </a:solidFill>
              </a:rPr>
              <a:t>Veszprém, 2020 január 17-18.</a:t>
            </a:r>
          </a:p>
          <a:p>
            <a:endParaRPr lang="hu-HU" altLang="zh-CN" sz="1600">
              <a:solidFill>
                <a:srgbClr val="FFFF00"/>
              </a:solidFill>
            </a:endParaRPr>
          </a:p>
        </p:txBody>
      </p:sp>
      <p:sp>
        <p:nvSpPr>
          <p:cNvPr id="10243" name="Téglalap 5"/>
          <p:cNvSpPr>
            <a:spLocks noChangeArrowheads="1"/>
          </p:cNvSpPr>
          <p:nvPr/>
        </p:nvSpPr>
        <p:spPr bwMode="auto">
          <a:xfrm>
            <a:off x="250825" y="3213100"/>
            <a:ext cx="7974013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altLang="hu-HU">
                <a:solidFill>
                  <a:schemeClr val="bg1"/>
                </a:solidFill>
                <a:latin typeface="Verdana" panose="020B0604030504040204" pitchFamily="34" charset="0"/>
              </a:rPr>
              <a:t>6. a fogadó felsőoktatási intézményen kívüli (hazai/nemzetközi) konferencián, egyéb szakmai rendezvényen a kutatás vagy (rész)eredményei ismertetése.</a:t>
            </a:r>
          </a:p>
        </p:txBody>
      </p:sp>
      <p:pic>
        <p:nvPicPr>
          <p:cNvPr id="10244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5916613"/>
            <a:ext cx="127635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Téglalap 9"/>
          <p:cNvSpPr>
            <a:spLocks noChangeArrowheads="1"/>
          </p:cNvSpPr>
          <p:nvPr/>
        </p:nvSpPr>
        <p:spPr bwMode="auto">
          <a:xfrm>
            <a:off x="250825" y="333375"/>
            <a:ext cx="8424863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altLang="hu-HU">
                <a:solidFill>
                  <a:schemeClr val="bg1"/>
                </a:solidFill>
                <a:latin typeface="Verdana" panose="020B0604030504040204" pitchFamily="34" charset="0"/>
              </a:rPr>
              <a:t>4. legalább két ismeretterjesztő cikk vagy interjú folyóiratban (tudományos vagy egyéb folyóiratban, például egyetemi lapban)</a:t>
            </a:r>
          </a:p>
        </p:txBody>
      </p:sp>
      <p:sp>
        <p:nvSpPr>
          <p:cNvPr id="10247" name="Téglalap 10"/>
          <p:cNvSpPr>
            <a:spLocks noChangeArrowheads="1"/>
          </p:cNvSpPr>
          <p:nvPr/>
        </p:nvSpPr>
        <p:spPr bwMode="auto">
          <a:xfrm>
            <a:off x="250825" y="1196975"/>
            <a:ext cx="8728075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zh-CN" sz="1400" b="1">
                <a:solidFill>
                  <a:srgbClr val="FFFF00"/>
                </a:solidFill>
              </a:rPr>
              <a:t>1a. Különleges karbonát-kiválasztó baktériumok a Baradla-barlangból; TTK honlap:</a:t>
            </a:r>
          </a:p>
          <a:p>
            <a:r>
              <a:rPr lang="hu-HU" altLang="zh-CN" sz="1400" b="1">
                <a:solidFill>
                  <a:srgbClr val="FFFF00"/>
                </a:solidFill>
              </a:rPr>
              <a:t> </a:t>
            </a:r>
            <a:r>
              <a:rPr lang="hu-HU" altLang="hu-HU" sz="1400">
                <a:solidFill>
                  <a:srgbClr val="FFFF00"/>
                </a:solidFill>
                <a:hlinkClick r:id="rId5"/>
              </a:rPr>
              <a:t>http://www.ttk.hu/aktualis-hirek/kulonleges-karbonat-kivalaszto-bakteriumok-a-baradla-barlangbol</a:t>
            </a:r>
            <a:endParaRPr lang="hu-HU" altLang="hu-HU" sz="1400">
              <a:solidFill>
                <a:srgbClr val="FFFF00"/>
              </a:solidFill>
            </a:endParaRPr>
          </a:p>
          <a:p>
            <a:r>
              <a:rPr lang="hu-HU" altLang="zh-CN" sz="1400" b="1">
                <a:solidFill>
                  <a:srgbClr val="FFFF00"/>
                </a:solidFill>
              </a:rPr>
              <a:t>1a. A Baradla-barlang baktériumai segítik a klímakutatást; ELTE honlap:</a:t>
            </a:r>
          </a:p>
          <a:p>
            <a:r>
              <a:rPr lang="hu-HU" altLang="hu-HU" sz="1400">
                <a:solidFill>
                  <a:srgbClr val="FFFF00"/>
                </a:solidFill>
                <a:hlinkClick r:id="rId6"/>
              </a:rPr>
              <a:t>https://ttk.elte.hu/content/a-baradla-barlang-bakteriumai-segitik-a-klimakutatast.t.3400</a:t>
            </a:r>
            <a:endParaRPr lang="hu-HU" altLang="hu-HU" sz="1400">
              <a:solidFill>
                <a:srgbClr val="FFFF00"/>
              </a:solidFill>
            </a:endParaRPr>
          </a:p>
          <a:p>
            <a:endParaRPr lang="hu-HU" altLang="hu-HU" sz="1400">
              <a:solidFill>
                <a:srgbClr val="FFFF00"/>
              </a:solidFill>
            </a:endParaRPr>
          </a:p>
          <a:p>
            <a:r>
              <a:rPr lang="hu-HU" altLang="zh-CN" sz="1400" b="1">
                <a:solidFill>
                  <a:srgbClr val="FFFF00"/>
                </a:solidFill>
              </a:rPr>
              <a:t>2. Plasztikus gyémántok; TTK honlap:</a:t>
            </a:r>
          </a:p>
          <a:p>
            <a:r>
              <a:rPr lang="hu-HU" altLang="hu-HU" sz="1400">
                <a:solidFill>
                  <a:srgbClr val="FFFF00"/>
                </a:solidFill>
                <a:hlinkClick r:id="rId7"/>
              </a:rPr>
              <a:t>http://www.ttk.hu/aktualis-hirek/plasztikus-gyemantok</a:t>
            </a:r>
            <a:endParaRPr lang="hu-HU" altLang="zh-CN" sz="1400" b="1">
              <a:solidFill>
                <a:srgbClr val="FFFF00"/>
              </a:solidFill>
            </a:endParaRPr>
          </a:p>
        </p:txBody>
      </p:sp>
      <p:pic>
        <p:nvPicPr>
          <p:cNvPr id="2" name="Hang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140"/>
    </mc:Choice>
    <mc:Fallback>
      <p:transition spd="slow" advTm="32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églalap 3"/>
          <p:cNvSpPr>
            <a:spLocks noChangeArrowheads="1"/>
          </p:cNvSpPr>
          <p:nvPr/>
        </p:nvSpPr>
        <p:spPr bwMode="auto">
          <a:xfrm>
            <a:off x="88900" y="1052513"/>
            <a:ext cx="82819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>
                <a:solidFill>
                  <a:schemeClr val="bg1"/>
                </a:solidFill>
              </a:rPr>
              <a:t>Legalább 1 doktorjelölti jogviszonnyal rendelkező doktorjelölt témavezetése VAGY legalább 2 aktív hallgatói jogviszonnyal rendelkező alap- vagy mesterképzésben (osztatlan képzésben) résztvevő hallgató témavezetése, vagy Tudományos Diákköri Konferencia dolgozatának témavezetése. </a:t>
            </a:r>
          </a:p>
        </p:txBody>
      </p:sp>
      <p:sp>
        <p:nvSpPr>
          <p:cNvPr id="5" name="Téglalap 4"/>
          <p:cNvSpPr/>
          <p:nvPr/>
        </p:nvSpPr>
        <p:spPr>
          <a:xfrm>
            <a:off x="88900" y="2592388"/>
            <a:ext cx="9037638" cy="2563812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AutoNum type="arabicPeriod"/>
            </a:pPr>
            <a:r>
              <a:rPr lang="hu-HU" altLang="zh-CN">
                <a:solidFill>
                  <a:srgbClr val="FFFF00"/>
                </a:solidFill>
              </a:rPr>
              <a:t>Lázár Anett negyed éves egyetemi hallgató diplomamunkájának témavezetése: </a:t>
            </a:r>
          </a:p>
          <a:p>
            <a:r>
              <a:rPr lang="hu-HU" altLang="zh-CN">
                <a:solidFill>
                  <a:srgbClr val="FFFF00"/>
                </a:solidFill>
              </a:rPr>
              <a:t>Diplomamunka címe: Ikait (kalcium-hexahidrát) előállítása és átalakulásának vizsgálata</a:t>
            </a:r>
          </a:p>
          <a:p>
            <a:r>
              <a:rPr lang="hu-HU" altLang="zh-CN">
                <a:solidFill>
                  <a:srgbClr val="FFFF00"/>
                </a:solidFill>
              </a:rPr>
              <a:t>11 alkalommal találkoztunk (konzultációs lapot kitöltöttük).</a:t>
            </a:r>
          </a:p>
          <a:p>
            <a:endParaRPr lang="hu-HU" altLang="zh-CN">
              <a:solidFill>
                <a:srgbClr val="FFFF00"/>
              </a:solidFill>
            </a:endParaRPr>
          </a:p>
          <a:p>
            <a:endParaRPr lang="hu-HU" altLang="zh-CN">
              <a:solidFill>
                <a:srgbClr val="FFFF00"/>
              </a:solidFill>
            </a:endParaRPr>
          </a:p>
          <a:p>
            <a:r>
              <a:rPr lang="hu-HU" altLang="zh-CN">
                <a:solidFill>
                  <a:srgbClr val="FFFF00"/>
                </a:solidFill>
              </a:rPr>
              <a:t>2. Csupor Barbara PhD témavezetése a Kémiai és Környezettudományi Doktori Iskolában:</a:t>
            </a:r>
          </a:p>
          <a:p>
            <a:r>
              <a:rPr lang="hu-HU" altLang="zh-CN">
                <a:solidFill>
                  <a:srgbClr val="FFFF00"/>
                </a:solidFill>
              </a:rPr>
              <a:t>Téma címe: Metastabil kalcium-karbonát képződési folyamatok (2019. szeptember 1-től felvették, de végül nem kezdte el a munkát)</a:t>
            </a:r>
          </a:p>
        </p:txBody>
      </p:sp>
      <p:sp>
        <p:nvSpPr>
          <p:cNvPr id="11268" name="Text Box 8"/>
          <p:cNvSpPr txBox="1">
            <a:spLocks noChangeArrowheads="1"/>
          </p:cNvSpPr>
          <p:nvPr/>
        </p:nvSpPr>
        <p:spPr bwMode="auto">
          <a:xfrm>
            <a:off x="1800225" y="217488"/>
            <a:ext cx="541972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2400" b="1">
                <a:solidFill>
                  <a:srgbClr val="FFFF00"/>
                </a:solidFill>
              </a:rPr>
              <a:t>Témavezetői vállalások bemutatása</a:t>
            </a:r>
            <a:endParaRPr lang="en-US" altLang="en-US" sz="2400" b="1">
              <a:solidFill>
                <a:srgbClr val="FFFF00"/>
              </a:solidFill>
            </a:endParaRPr>
          </a:p>
        </p:txBody>
      </p:sp>
      <p:pic>
        <p:nvPicPr>
          <p:cNvPr id="11269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338" y="5467350"/>
            <a:ext cx="1781175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ang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891"/>
    </mc:Choice>
    <mc:Fallback>
      <p:transition spd="slow" advTm="56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8"/>
          <p:cNvSpPr txBox="1">
            <a:spLocks noChangeArrowheads="1"/>
          </p:cNvSpPr>
          <p:nvPr/>
        </p:nvSpPr>
        <p:spPr bwMode="auto">
          <a:xfrm>
            <a:off x="3392488" y="217488"/>
            <a:ext cx="2233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2400" b="1">
                <a:solidFill>
                  <a:srgbClr val="FFFF00"/>
                </a:solidFill>
              </a:rPr>
              <a:t>Összefoglalás</a:t>
            </a:r>
            <a:endParaRPr lang="en-US" altLang="en-US" sz="2400" b="1">
              <a:solidFill>
                <a:srgbClr val="FFFF00"/>
              </a:solidFill>
            </a:endParaRPr>
          </a:p>
        </p:txBody>
      </p:sp>
      <p:sp>
        <p:nvSpPr>
          <p:cNvPr id="12291" name="Téglalap 4"/>
          <p:cNvSpPr>
            <a:spLocks noChangeArrowheads="1"/>
          </p:cNvSpPr>
          <p:nvPr/>
        </p:nvSpPr>
        <p:spPr bwMode="auto">
          <a:xfrm>
            <a:off x="323850" y="1557338"/>
            <a:ext cx="8415338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>
                <a:solidFill>
                  <a:schemeClr val="bg1"/>
                </a:solidFill>
                <a:latin typeface="Verdana" panose="020B0604030504040204" pitchFamily="34" charset="0"/>
              </a:rPr>
              <a:t>A pályázati célkitűzések megvalósultak. </a:t>
            </a:r>
          </a:p>
          <a:p>
            <a:pPr>
              <a:buFontTx/>
              <a:buAutoNum type="alphaLcParenR"/>
            </a:pPr>
            <a:r>
              <a:rPr lang="hu-HU" altLang="hu-HU">
                <a:solidFill>
                  <a:schemeClr val="bg1"/>
                </a:solidFill>
                <a:latin typeface="Verdana" panose="020B0604030504040204" pitchFamily="34" charset="0"/>
              </a:rPr>
              <a:t>Cikkek/absztraktok és híranyagok jelentek meg az elvégzett munkáról.</a:t>
            </a:r>
          </a:p>
          <a:p>
            <a:pPr>
              <a:buFontTx/>
              <a:buAutoNum type="alphaLcParenR"/>
            </a:pPr>
            <a:r>
              <a:rPr lang="hu-HU" altLang="hu-HU">
                <a:solidFill>
                  <a:schemeClr val="bg1"/>
                </a:solidFill>
                <a:latin typeface="Verdana" panose="020B0604030504040204" pitchFamily="34" charset="0"/>
              </a:rPr>
              <a:t>Szakkolégiumi előadásokat tartottam az egyetemen.</a:t>
            </a:r>
          </a:p>
          <a:p>
            <a:pPr>
              <a:buFontTx/>
              <a:buAutoNum type="alphaLcParenR"/>
            </a:pPr>
            <a:r>
              <a:rPr lang="hu-HU" altLang="hu-HU">
                <a:solidFill>
                  <a:schemeClr val="bg1"/>
                </a:solidFill>
                <a:latin typeface="Verdana" panose="020B0604030504040204" pitchFamily="34" charset="0"/>
              </a:rPr>
              <a:t>Témavezetői feladataim elláttam. </a:t>
            </a:r>
          </a:p>
        </p:txBody>
      </p:sp>
      <p:pic>
        <p:nvPicPr>
          <p:cNvPr id="12292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5665788"/>
            <a:ext cx="1474788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 Box 8"/>
          <p:cNvSpPr txBox="1">
            <a:spLocks noChangeArrowheads="1"/>
          </p:cNvSpPr>
          <p:nvPr/>
        </p:nvSpPr>
        <p:spPr bwMode="auto">
          <a:xfrm>
            <a:off x="2555875" y="4149725"/>
            <a:ext cx="3130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2400" b="1">
                <a:solidFill>
                  <a:srgbClr val="FFFF00"/>
                </a:solidFill>
              </a:rPr>
              <a:t>Köszö</a:t>
            </a:r>
            <a:r>
              <a:rPr lang="en-US" altLang="en-US" sz="2400" b="1">
                <a:solidFill>
                  <a:srgbClr val="FFFF00"/>
                </a:solidFill>
              </a:rPr>
              <a:t>n</a:t>
            </a:r>
            <a:r>
              <a:rPr lang="hu-HU" altLang="en-US" sz="2400" b="1">
                <a:solidFill>
                  <a:srgbClr val="FFFF00"/>
                </a:solidFill>
              </a:rPr>
              <a:t>etnyilvánítás</a:t>
            </a:r>
            <a:endParaRPr lang="en-US" altLang="en-US" sz="2400" b="1">
              <a:solidFill>
                <a:srgbClr val="FFFF00"/>
              </a:solidFill>
            </a:endParaRPr>
          </a:p>
        </p:txBody>
      </p:sp>
      <p:sp>
        <p:nvSpPr>
          <p:cNvPr id="12295" name="Téglalap 1"/>
          <p:cNvSpPr>
            <a:spLocks noChangeArrowheads="1"/>
          </p:cNvSpPr>
          <p:nvPr/>
        </p:nvSpPr>
        <p:spPr bwMode="auto">
          <a:xfrm>
            <a:off x="539750" y="5013325"/>
            <a:ext cx="56165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en-US" b="1">
                <a:solidFill>
                  <a:schemeClr val="bg1"/>
                </a:solidFill>
              </a:rPr>
              <a:t>ÚNKP-19-4-PE-4</a:t>
            </a:r>
          </a:p>
          <a:p>
            <a:r>
              <a:rPr lang="en-US" altLang="en-US" b="1">
                <a:solidFill>
                  <a:schemeClr val="bg1"/>
                </a:solidFill>
              </a:rPr>
              <a:t>B</a:t>
            </a:r>
            <a:r>
              <a:rPr lang="hu-HU" altLang="en-US" b="1">
                <a:solidFill>
                  <a:schemeClr val="bg1"/>
                </a:solidFill>
              </a:rPr>
              <a:t>olyai János Kutatási Ösztöndíj (bo_54_18)</a:t>
            </a:r>
          </a:p>
          <a:p>
            <a:r>
              <a:rPr lang="en-US" altLang="en-US" b="1">
                <a:solidFill>
                  <a:schemeClr val="bg1"/>
                </a:solidFill>
              </a:rPr>
              <a:t>N</a:t>
            </a:r>
            <a:r>
              <a:rPr lang="hu-HU" altLang="en-US" b="1">
                <a:solidFill>
                  <a:schemeClr val="bg1"/>
                </a:solidFill>
              </a:rPr>
              <a:t>KFI-FK123871 pályázat</a:t>
            </a:r>
          </a:p>
        </p:txBody>
      </p:sp>
      <p:pic>
        <p:nvPicPr>
          <p:cNvPr id="2" name="Hang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443"/>
    </mc:Choice>
    <mc:Fallback>
      <p:transition spd="slow" advTm="37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8729</TotalTime>
  <Words>865</Words>
  <Application>Microsoft Office PowerPoint</Application>
  <PresentationFormat>Diavetítés a képernyőre (4:3 oldalarány)</PresentationFormat>
  <Paragraphs>79</Paragraphs>
  <Slides>8</Slides>
  <Notes>1</Notes>
  <HiddenSlides>0</HiddenSlides>
  <MMClips>8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8</vt:i4>
      </vt:variant>
    </vt:vector>
  </HeadingPairs>
  <TitlesOfParts>
    <vt:vector size="13" baseType="lpstr">
      <vt:lpstr>Arial</vt:lpstr>
      <vt:lpstr>Calibri</vt:lpstr>
      <vt:lpstr>宋体</vt:lpstr>
      <vt:lpstr>Verdana</vt:lpstr>
      <vt:lpstr>Default Design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>MTA KK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Szénmódosulatok a Gujba meteoritból és a grafit-gyémánt átalakulás</dc:title>
  <dc:creator>Németh Péter</dc:creator>
  <cp:lastModifiedBy>Peter Nemeth</cp:lastModifiedBy>
  <cp:revision>209</cp:revision>
  <dcterms:created xsi:type="dcterms:W3CDTF">2009-01-09T09:48:15Z</dcterms:created>
  <dcterms:modified xsi:type="dcterms:W3CDTF">2020-06-24T09:32:47Z</dcterms:modified>
</cp:coreProperties>
</file>